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2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04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13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28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82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49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7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4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2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9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3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1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1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22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325" y="1555596"/>
            <a:ext cx="8915399" cy="2262781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Five Year Plans of Pakistan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325" y="4047894"/>
            <a:ext cx="8915399" cy="115324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(Provisions Regarding Population Planning Program of Pakistan)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3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02" y="345688"/>
            <a:ext cx="8749720" cy="120433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Second Five Year plan (1960-65)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002" y="1460809"/>
            <a:ext cx="9797934" cy="47281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It took cognizance of the  impact of unchecked population growth and made a provision of 15 million rupees for family planning program comprising family planning clinics,</a:t>
            </a:r>
          </a:p>
          <a:p>
            <a:pPr marL="0" indent="0" algn="just">
              <a:buNone/>
            </a:pPr>
            <a:r>
              <a:rPr lang="en-US" dirty="0" smtClean="0"/>
              <a:t>training of medical personnel,</a:t>
            </a:r>
          </a:p>
          <a:p>
            <a:pPr marL="0" indent="0" algn="just">
              <a:buNone/>
            </a:pPr>
            <a:r>
              <a:rPr lang="en-US" dirty="0" smtClean="0"/>
              <a:t>Educational work and contraceptive research.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But the Ministry of Heath, </a:t>
            </a:r>
            <a:r>
              <a:rPr lang="en-US" dirty="0" err="1" smtClean="0"/>
              <a:t>Labour</a:t>
            </a:r>
            <a:r>
              <a:rPr lang="en-US" dirty="0" smtClean="0"/>
              <a:t> and Social Welfare in 1965b after reviewing the program came to the conclusion that </a:t>
            </a:r>
            <a:r>
              <a:rPr lang="en-US" b="1" dirty="0" smtClean="0">
                <a:solidFill>
                  <a:schemeClr val="accent1"/>
                </a:solidFill>
              </a:rPr>
              <a:t>achievements were much below the expectations. 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reasons being</a:t>
            </a:r>
            <a:r>
              <a:rPr lang="en-US" dirty="0" smtClean="0"/>
              <a:t>: lack of motivation in general masses, unsatisfactory distribution of contraceptives, inadequate education &amp; information in general    masses and shortage of administrative personnel.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7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3487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Sixth Plan’s Review (1983-88):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16205"/>
            <a:ext cx="9657616" cy="42188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The sixth plan policy of population planning and welfare aimed at bringing about a </a:t>
            </a:r>
            <a:r>
              <a:rPr lang="en-US" b="1" dirty="0" err="1" smtClean="0">
                <a:solidFill>
                  <a:schemeClr val="accent1"/>
                </a:solidFill>
              </a:rPr>
              <a:t>behavioural</a:t>
            </a:r>
            <a:r>
              <a:rPr lang="en-US" b="1" dirty="0" smtClean="0">
                <a:solidFill>
                  <a:schemeClr val="accent1"/>
                </a:solidFill>
              </a:rPr>
              <a:t> change in </a:t>
            </a:r>
            <a:r>
              <a:rPr lang="en-US" b="1" dirty="0" err="1" smtClean="0">
                <a:solidFill>
                  <a:schemeClr val="accent1"/>
                </a:solidFill>
              </a:rPr>
              <a:t>favour</a:t>
            </a:r>
            <a:r>
              <a:rPr lang="en-US" b="1" dirty="0" smtClean="0">
                <a:solidFill>
                  <a:schemeClr val="accent1"/>
                </a:solidFill>
              </a:rPr>
              <a:t> of small family norm  </a:t>
            </a:r>
            <a:r>
              <a:rPr lang="en-US" dirty="0" smtClean="0"/>
              <a:t>through concerted efforts of NGOs  and distribution of contraceptives by commercial enterprise.</a:t>
            </a:r>
            <a:endParaRPr lang="en-US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Seventh Five Year Plan (1988-93):</a:t>
            </a:r>
          </a:p>
          <a:p>
            <a:pPr marL="0" indent="0" algn="just">
              <a:buNone/>
            </a:pPr>
            <a:r>
              <a:rPr lang="en-US" sz="2200" dirty="0" smtClean="0"/>
              <a:t>		This plan aimed that “ Overall policy will attempt to bring about a </a:t>
            </a:r>
            <a:r>
              <a:rPr lang="en-US" sz="2200" dirty="0" err="1" smtClean="0"/>
              <a:t>behavioural</a:t>
            </a:r>
            <a:r>
              <a:rPr lang="en-US" sz="2200" dirty="0" smtClean="0"/>
              <a:t> change in </a:t>
            </a:r>
            <a:r>
              <a:rPr lang="en-US" sz="2200" dirty="0" err="1" smtClean="0"/>
              <a:t>favour</a:t>
            </a:r>
            <a:r>
              <a:rPr lang="en-US" sz="2200" dirty="0" smtClean="0"/>
              <a:t> of small family norm through </a:t>
            </a:r>
            <a:r>
              <a:rPr lang="en-US" sz="2200" b="1" dirty="0" smtClean="0">
                <a:solidFill>
                  <a:srgbClr val="92D050"/>
                </a:solidFill>
              </a:rPr>
              <a:t>voluntary birth intervals, care of pregnancy and safe delivery</a:t>
            </a:r>
            <a:r>
              <a:rPr lang="en-US" sz="2200" dirty="0" smtClean="0"/>
              <a:t>. </a:t>
            </a:r>
            <a:r>
              <a:rPr lang="en-US" sz="2200" b="1" dirty="0" smtClean="0">
                <a:solidFill>
                  <a:srgbClr val="92D050"/>
                </a:solidFill>
              </a:rPr>
              <a:t>Fertility management </a:t>
            </a:r>
            <a:r>
              <a:rPr lang="en-US" sz="2200" dirty="0" smtClean="0"/>
              <a:t>will be the key objective and a </a:t>
            </a:r>
            <a:r>
              <a:rPr lang="en-US" sz="2200" b="1" dirty="0" smtClean="0">
                <a:solidFill>
                  <a:srgbClr val="92D050"/>
                </a:solidFill>
              </a:rPr>
              <a:t>multi-</a:t>
            </a:r>
            <a:r>
              <a:rPr lang="en-US" sz="2200" b="1" dirty="0" err="1" smtClean="0">
                <a:solidFill>
                  <a:srgbClr val="92D050"/>
                </a:solidFill>
              </a:rPr>
              <a:t>sectoral</a:t>
            </a:r>
            <a:r>
              <a:rPr lang="en-US" sz="2200" b="1" dirty="0" smtClean="0">
                <a:solidFill>
                  <a:srgbClr val="92D050"/>
                </a:solidFill>
              </a:rPr>
              <a:t> approach </a:t>
            </a:r>
            <a:r>
              <a:rPr lang="en-US" sz="2200" dirty="0" smtClean="0"/>
              <a:t>will be followed by involving all </a:t>
            </a:r>
            <a:r>
              <a:rPr lang="en-US" sz="2200" dirty="0" err="1" smtClean="0"/>
              <a:t>minstries</a:t>
            </a:r>
            <a:r>
              <a:rPr lang="en-US" sz="2200" dirty="0" smtClean="0"/>
              <a:t> and departments”.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1975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Eighth Five Year Plan (1993-98):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737" y="1438508"/>
            <a:ext cx="9534291" cy="48098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Its </a:t>
            </a:r>
            <a:r>
              <a:rPr lang="en-US" b="1" dirty="0" smtClean="0">
                <a:solidFill>
                  <a:srgbClr val="92D050"/>
                </a:solidFill>
              </a:rPr>
              <a:t>objective</a:t>
            </a:r>
            <a:r>
              <a:rPr lang="en-US" dirty="0" smtClean="0"/>
              <a:t> was to reduce growth rate fro 2.9percent (1992-93) to2.7 per annum by 1997-1998 and 2.6 by 2000.</a:t>
            </a:r>
          </a:p>
          <a:p>
            <a:pPr marL="0" indent="0">
              <a:buNone/>
            </a:pPr>
            <a:r>
              <a:rPr lang="en-US" dirty="0" smtClean="0"/>
              <a:t>		The </a:t>
            </a:r>
            <a:r>
              <a:rPr lang="en-US" b="1" dirty="0" smtClean="0">
                <a:solidFill>
                  <a:srgbClr val="92D050"/>
                </a:solidFill>
              </a:rPr>
              <a:t>main thrust </a:t>
            </a:r>
            <a:r>
              <a:rPr lang="en-US" dirty="0" smtClean="0"/>
              <a:t>of the program remained the expansion of family planning services by the creation of infrastructure in the rural areas supported by a motivational campaign.</a:t>
            </a:r>
          </a:p>
        </p:txBody>
      </p:sp>
    </p:spTree>
    <p:extLst>
      <p:ext uri="{BB962C8B-B14F-4D97-AF65-F5344CB8AC3E}">
        <p14:creationId xmlns:p14="http://schemas.microsoft.com/office/powerpoint/2010/main" val="12408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92D050"/>
                </a:solidFill>
              </a:rPr>
              <a:t>Implementation of the </a:t>
            </a:r>
            <a:r>
              <a:rPr lang="en-US" sz="4400" b="1" dirty="0" smtClean="0">
                <a:solidFill>
                  <a:srgbClr val="92D050"/>
                </a:solidFill>
              </a:rPr>
              <a:t>Program:</a:t>
            </a:r>
            <a:r>
              <a:rPr lang="en-US" sz="4400" b="1" dirty="0">
                <a:solidFill>
                  <a:srgbClr val="92D050"/>
                </a:solidFill>
              </a:rPr>
              <a:t/>
            </a:r>
            <a:br>
              <a:rPr lang="en-US" sz="4400" b="1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49660"/>
            <a:ext cx="9403742" cy="479874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92D050"/>
                </a:solidFill>
              </a:rPr>
              <a:t>		</a:t>
            </a:r>
            <a:r>
              <a:rPr lang="en-US" dirty="0" smtClean="0"/>
              <a:t>While </a:t>
            </a:r>
            <a:r>
              <a:rPr lang="en-US" dirty="0"/>
              <a:t>planning, information, training, supplies, evaluation and research, coordination and foreign assistance is managed at the Federal level, the programs are implemented by the provinces.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92D050"/>
                </a:solidFill>
              </a:rPr>
              <a:t>Each </a:t>
            </a:r>
            <a:r>
              <a:rPr lang="en-US" b="1" dirty="0">
                <a:solidFill>
                  <a:srgbClr val="92D050"/>
                </a:solidFill>
              </a:rPr>
              <a:t>District </a:t>
            </a:r>
            <a:r>
              <a:rPr lang="en-US" dirty="0"/>
              <a:t>is headed by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92D050"/>
                </a:solidFill>
              </a:rPr>
              <a:t>Population Welfare Officer </a:t>
            </a:r>
            <a:r>
              <a:rPr lang="en-US" dirty="0" smtClean="0"/>
              <a:t>to organize and coordinate the program activities. Within this framework the program comprises:</a:t>
            </a:r>
          </a:p>
          <a:p>
            <a:pPr marL="457200" indent="-457200" algn="just">
              <a:buAutoNum type="alphaLcParenR"/>
            </a:pPr>
            <a:r>
              <a:rPr lang="en-US" dirty="0" smtClean="0"/>
              <a:t>Core Program</a:t>
            </a:r>
          </a:p>
          <a:p>
            <a:pPr marL="457200" indent="-457200" algn="just">
              <a:buAutoNum type="alphaLcParenR"/>
            </a:pPr>
            <a:r>
              <a:rPr lang="en-US" dirty="0" smtClean="0"/>
              <a:t>Complementary Projects </a:t>
            </a:r>
          </a:p>
          <a:p>
            <a:pPr marL="457200" indent="-457200" algn="just">
              <a:buAutoNum type="alphaLcParenR"/>
            </a:pPr>
            <a:r>
              <a:rPr lang="en-US" dirty="0" smtClean="0"/>
              <a:t>Support Activities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The Core program includes the following projects:</a:t>
            </a:r>
          </a:p>
          <a:p>
            <a:pPr marL="514350" indent="-514350" algn="just">
              <a:buAutoNum type="romanLcPeriod"/>
            </a:pPr>
            <a:r>
              <a:rPr lang="en-US" dirty="0" smtClean="0"/>
              <a:t>Family Welfare </a:t>
            </a:r>
            <a:r>
              <a:rPr lang="en-US" dirty="0" err="1" smtClean="0"/>
              <a:t>Centres</a:t>
            </a:r>
            <a:r>
              <a:rPr lang="en-US" dirty="0" smtClean="0"/>
              <a:t> (FWCs)</a:t>
            </a:r>
          </a:p>
          <a:p>
            <a:pPr marL="514350" indent="-514350" algn="just">
              <a:buAutoNum type="romanLcPeriod"/>
            </a:pPr>
            <a:r>
              <a:rPr lang="en-US" dirty="0" smtClean="0"/>
              <a:t>The Reproductive Health Services</a:t>
            </a:r>
          </a:p>
          <a:p>
            <a:pPr marL="514350" indent="-514350" algn="just">
              <a:buAutoNum type="romanLcPeriod"/>
            </a:pPr>
            <a:r>
              <a:rPr lang="en-US" dirty="0" smtClean="0"/>
              <a:t>The </a:t>
            </a:r>
            <a:r>
              <a:rPr lang="en-US" dirty="0"/>
              <a:t>f</a:t>
            </a:r>
            <a:r>
              <a:rPr lang="en-US" dirty="0" smtClean="0"/>
              <a:t>amily Health and Manpower Development</a:t>
            </a:r>
          </a:p>
          <a:p>
            <a:pPr marL="514350" indent="-514350" algn="just">
              <a:buAutoNum type="romanLcPeriod"/>
            </a:pPr>
            <a:r>
              <a:rPr lang="en-US" dirty="0" smtClean="0"/>
              <a:t>Mobile Service Units</a:t>
            </a:r>
          </a:p>
          <a:p>
            <a:pPr marL="514350" indent="-514350" algn="just">
              <a:buAutoNum type="romanLcPeriod"/>
            </a:pPr>
            <a:r>
              <a:rPr lang="en-US" dirty="0" smtClean="0"/>
              <a:t>Community </a:t>
            </a:r>
            <a:r>
              <a:rPr lang="en-US" dirty="0" err="1" smtClean="0"/>
              <a:t>Bsed</a:t>
            </a:r>
            <a:r>
              <a:rPr lang="en-US" dirty="0" smtClean="0"/>
              <a:t> Service Deliver System in Rural Areas</a:t>
            </a:r>
          </a:p>
          <a:p>
            <a:pPr marL="514350" indent="-514350">
              <a:buAutoNum type="romanL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0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731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Shortcomings of the Program: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24" y="1651474"/>
            <a:ext cx="9088903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Inspite</a:t>
            </a:r>
            <a:r>
              <a:rPr lang="en-US" dirty="0" smtClean="0"/>
              <a:t> of several reorganizations and changes in approaches of the family planning program in Pakistan, there has not been a significant success. However, </a:t>
            </a:r>
            <a:r>
              <a:rPr lang="en-US" dirty="0"/>
              <a:t>t</a:t>
            </a:r>
            <a:r>
              <a:rPr lang="en-US" dirty="0" smtClean="0"/>
              <a:t>he two major factors accounting for Pakistan’s failure in this field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Socio-cultural backwardness which explains why women are denied their basic rights and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Non-availability of reproductive health facilities because of the apathy of the authorities.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4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82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Five Year Plans of Pakistan</vt:lpstr>
      <vt:lpstr>Second Five Year plan (1960-65)</vt:lpstr>
      <vt:lpstr>Sixth Plan’s Review (1983-88):</vt:lpstr>
      <vt:lpstr>Eighth Five Year Plan (1993-98):</vt:lpstr>
      <vt:lpstr>Implementation of the Program: </vt:lpstr>
      <vt:lpstr>Shortcomings of the Program: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Year Plans of Pakistan</dc:title>
  <dc:creator>Acer</dc:creator>
  <cp:lastModifiedBy>Abdul Rehman</cp:lastModifiedBy>
  <cp:revision>15</cp:revision>
  <dcterms:created xsi:type="dcterms:W3CDTF">2020-04-26T01:02:12Z</dcterms:created>
  <dcterms:modified xsi:type="dcterms:W3CDTF">2020-04-26T16:33:16Z</dcterms:modified>
</cp:coreProperties>
</file>